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5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 marL="521368" indent="-521368">
              <a:spcBef>
                <a:spcPts val="5900"/>
              </a:spcBef>
              <a:buSzPct val="100000"/>
              <a:defRPr sz="5200"/>
            </a:lvl1pPr>
            <a:lvl2pPr marL="902368" indent="-521368">
              <a:spcBef>
                <a:spcPts val="5900"/>
              </a:spcBef>
              <a:buSzPct val="100000"/>
              <a:defRPr sz="5200"/>
            </a:lvl2pPr>
            <a:lvl3pPr marL="1283368" indent="-521368">
              <a:spcBef>
                <a:spcPts val="5900"/>
              </a:spcBef>
              <a:buSzPct val="100000"/>
              <a:defRPr sz="5200"/>
            </a:lvl3pPr>
            <a:lvl4pPr marL="1664368" indent="-521368">
              <a:spcBef>
                <a:spcPts val="5900"/>
              </a:spcBef>
              <a:buSzPct val="100000"/>
              <a:defRPr sz="5200"/>
            </a:lvl4pPr>
            <a:lvl5pPr marL="2045368" indent="-521368">
              <a:spcBef>
                <a:spcPts val="5900"/>
              </a:spcBef>
              <a:buSzPct val="100000"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35813" y="13001625"/>
            <a:ext cx="494513" cy="511175"/>
          </a:xfrm>
          <a:prstGeom prst="rect">
            <a:avLst/>
          </a:prstGeom>
        </p:spPr>
        <p:txBody>
          <a:bodyPr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4;p3"/>
          <p:cNvSpPr/>
          <p:nvPr/>
        </p:nvSpPr>
        <p:spPr>
          <a:xfrm>
            <a:off x="1458244" y="12285133"/>
            <a:ext cx="2146720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438400"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1" name="Google Shape;15;p3" descr="Google Shape;15;p3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1508703" y="12136832"/>
            <a:ext cx="2271052" cy="116201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1941357" y="13081000"/>
            <a:ext cx="488950" cy="505889"/>
          </a:xfrm>
          <a:prstGeom prst="rect">
            <a:avLst/>
          </a:prstGeom>
        </p:spPr>
        <p:txBody>
          <a:bodyPr lIns="54533" tIns="54533" rIns="54533" bIns="54533">
            <a:spAutoFit/>
          </a:bodyPr>
          <a:lstStyle>
            <a:lvl1pPr defTabSz="2438400">
              <a:defRPr sz="2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/>
          <p:nvPr>
            <p:ph type="title"/>
          </p:nvPr>
        </p:nvSpPr>
        <p:spPr>
          <a:xfrm>
            <a:off x="831221" y="1985533"/>
            <a:ext cx="22721601" cy="54736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defTabSz="2438400">
              <a:defRPr b="0" sz="1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831199" y="7557666"/>
            <a:ext cx="22721602" cy="2113601"/>
          </a:xfrm>
          <a:prstGeom prst="rect">
            <a:avLst/>
          </a:prstGeom>
        </p:spPr>
        <p:txBody>
          <a:bodyPr lIns="243799" tIns="243799" rIns="243799" bIns="243799" anchor="t"/>
          <a:lstStyle>
            <a:lvl1pPr marL="914400" indent="-8001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indent="-3175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indent="1397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indent="5969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14400" indent="10541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23188838" y="12524796"/>
            <a:ext cx="867584" cy="870499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35000" y="1905000"/>
            <a:ext cx="231140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obleyLab/drug-computing/tree/master/uci-pharmsci/lectures/free_energy_basics" TargetMode="Externa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doi.org/10.1021/ci800436c" TargetMode="External"/><Relationship Id="rId5" Type="http://schemas.openxmlformats.org/officeDocument/2006/relationships/hyperlink" Target="https://doi.org/10.1021/ci800058v" TargetMode="External"/><Relationship Id="rId6" Type="http://schemas.openxmlformats.org/officeDocument/2006/relationships/hyperlink" Target="https://doi.org/10.1021/ci400187y" TargetMode="External"/><Relationship Id="rId7" Type="http://schemas.openxmlformats.org/officeDocument/2006/relationships/hyperlink" Target="https://doi.org/10.1021/op100115u" TargetMode="External"/><Relationship Id="rId8" Type="http://schemas.openxmlformats.org/officeDocument/2006/relationships/hyperlink" Target="https://doi.org/10.1186/s13321-020-0414-z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lab.research.google.com/github/daveminh/Chem456-2022F/blob/main/exercises/12-qspr.ipynb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11/21/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11/21/2022</a:t>
            </a:r>
          </a:p>
        </p:txBody>
      </p:sp>
      <p:sp>
        <p:nvSpPr>
          <p:cNvPr id="191" name="Solubility Predi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Solubility Prediction</a:t>
            </a:r>
          </a:p>
          <a:p>
            <a:pPr lvl="1"/>
            <a:r>
              <a:t>The importance of solubility prediction</a:t>
            </a:r>
          </a:p>
          <a:p>
            <a:pPr lvl="1"/>
            <a:r>
              <a:t>The Solubility Challenge (2008)</a:t>
            </a:r>
          </a:p>
          <a:p>
            <a:pPr lvl="1"/>
            <a:r>
              <a:t>QSPR prediction of solubility</a:t>
            </a:r>
          </a:p>
          <a:p>
            <a:pPr lvl="1"/>
            <a:r>
              <a:t>Free energy calculations of solubility</a:t>
            </a:r>
          </a:p>
          <a:p>
            <a:pPr/>
            <a:r>
              <a:t>Exercise 12 - QSPR prediction of solubility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Examples from the dataset [2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from the dataset [2]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rcRect l="0" t="1177" r="0" b="0"/>
          <a:stretch>
            <a:fillRect/>
          </a:stretch>
        </p:blipFill>
        <p:spPr>
          <a:xfrm>
            <a:off x="3289101" y="3678733"/>
            <a:ext cx="17787939" cy="8827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verall performance in the solubility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Overall performance in the solubility challenge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3330277"/>
            <a:ext cx="14203357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igure 2 from Hopfinger 2009.…"/>
          <p:cNvSpPr txBox="1"/>
          <p:nvPr/>
        </p:nvSpPr>
        <p:spPr>
          <a:xfrm>
            <a:off x="17359955" y="7056139"/>
            <a:ext cx="6074173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Figure 2 from Hopfinger 2009.</a:t>
            </a:r>
          </a:p>
          <a:p>
            <a:pPr/>
            <a:r>
              <a:t>“Correct” is within 0.5 logS</a:t>
            </a:r>
          </a:p>
          <a:p>
            <a:pPr/>
            <a:r>
              <a:t>Blue bars are percentage correct</a:t>
            </a:r>
          </a:p>
          <a:p>
            <a:pPr/>
            <a:r>
              <a:t>Red is actual logS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Major findings [Hopfinger 2009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Major findings [Hopfinger 2009]</a:t>
            </a:r>
          </a:p>
        </p:txBody>
      </p:sp>
      <p:sp>
        <p:nvSpPr>
          <p:cNvPr id="245" name="For measured set of 28 compounds, percent correct 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measured set of 28 compounds, percent correct on</a:t>
            </a:r>
          </a:p>
          <a:p>
            <a:pPr lvl="1"/>
            <a:r>
              <a:t>absolute S (±10%) ranges from 0%-18%</a:t>
            </a:r>
          </a:p>
          <a:p>
            <a:pPr lvl="1"/>
            <a:r>
              <a:t>logS (±0.5 logS) ranges from 10-61%</a:t>
            </a:r>
          </a:p>
          <a:p>
            <a:pPr lvl="1"/>
            <a:r>
              <a:t>Worst two compounds 2% and 4% correct by logS</a:t>
            </a:r>
          </a:p>
          <a:p>
            <a:pPr/>
            <a:r>
              <a:t>R</a:t>
            </a:r>
            <a:r>
              <a:rPr baseline="31999"/>
              <a:t>2</a:t>
            </a:r>
            <a:r>
              <a:t> ranges from 0 to 0.65</a:t>
            </a:r>
          </a:p>
          <a:p>
            <a:pPr/>
            <a:r>
              <a:t>No polymorph predictions</a:t>
            </a:r>
          </a:p>
          <a:p>
            <a:pPr/>
            <a:r>
              <a:t>Compounds with “normal” solubility (logS = 0.5 to 3) were easiest</a:t>
            </a:r>
          </a:p>
          <a:p>
            <a:pPr/>
            <a:r>
              <a:t>Many methods, but none clearly the best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olubility Challenge 2 [Llinas 2019, Llinas 2020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Solubility Challenge 2 [Llinas 2019, Llinas 2020]</a:t>
            </a:r>
          </a:p>
        </p:txBody>
      </p:sp>
      <p:sp>
        <p:nvSpPr>
          <p:cNvPr id="249" name="No specified training 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specified training set</a:t>
            </a:r>
          </a:p>
          <a:p>
            <a:pPr/>
            <a:r>
              <a:t>Test sets </a:t>
            </a:r>
          </a:p>
          <a:p>
            <a:pPr lvl="1"/>
            <a:r>
              <a:t>mostly saturation shake-flask measurements curated from literature</a:t>
            </a:r>
          </a:p>
          <a:p>
            <a:pPr lvl="1"/>
            <a:r>
              <a:t>with different interlaboratory standard deviation</a:t>
            </a:r>
          </a:p>
          <a:p>
            <a:pPr lvl="2"/>
            <a:r>
              <a:t>“Well-determined” ~0.17 log unit </a:t>
            </a:r>
          </a:p>
          <a:p>
            <a:pPr lvl="2"/>
            <a:r>
              <a:t>“Contentious” ~0.62 log units</a:t>
            </a:r>
          </a:p>
          <a:p>
            <a:pPr/>
            <a:r>
              <a:t>Predictions</a:t>
            </a:r>
          </a:p>
          <a:p>
            <a:pPr lvl="1"/>
            <a:r>
              <a:t>34 predictions from 20 groups</a:t>
            </a:r>
          </a:p>
          <a:p>
            <a:pPr lvl="1"/>
            <a:r>
              <a:t>Training sets with different levels of standardization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ajor Findings [Llinas 2020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Major Findings [Llinas 2020]</a:t>
            </a:r>
          </a:p>
        </p:txBody>
      </p:sp>
      <p:sp>
        <p:nvSpPr>
          <p:cNvPr id="253" name="Have computational methods improve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Have computational methods improved?</a:t>
            </a:r>
          </a:p>
          <a:p>
            <a:pPr lvl="1"/>
            <a:r>
              <a:t>“No prediction improvement of the new methods over the classic MLR ones”</a:t>
            </a:r>
          </a:p>
          <a:p>
            <a:pPr/>
            <a:r>
              <a:t>How does prediction performance compare between sets?</a:t>
            </a:r>
          </a:p>
          <a:p>
            <a:pPr/>
            <a:r>
              <a:t>“From the comparison of the outcome of SC-1 with SC-2, it is clear that there is no significant difference regarding prediction performances”</a:t>
            </a:r>
          </a:p>
          <a:p>
            <a:pPr/>
            <a:r>
              <a:t>Predictions more accurate for high-quality set, but inaccuracy also related to higher standard deviation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QSPR prediction of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QSPR prediction of solubility</a:t>
            </a:r>
          </a:p>
        </p:txBody>
      </p:sp>
      <p:sp>
        <p:nvSpPr>
          <p:cNvPr id="2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istorically informative descriptors [Hewitt 2009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Historically informative descriptors [Hewitt 2009]</a:t>
            </a:r>
          </a:p>
        </p:txBody>
      </p:sp>
      <p:sp>
        <p:nvSpPr>
          <p:cNvPr id="260" name="Molecular size or surface area - cost of forming cavity in wa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Molecular size or surface area - cost of forming cavity in water</a:t>
            </a:r>
          </a:p>
          <a:p>
            <a:pPr/>
            <a:r>
              <a:t>Octanol:water partition coefficient (P) - solubility relative to a non polar phase</a:t>
            </a:r>
          </a:p>
          <a:p>
            <a:pPr/>
            <a:r>
              <a:t>Melting point - higher means more stable solid</a:t>
            </a:r>
          </a:p>
          <a:p>
            <a:pPr/>
            <a:r>
              <a:t>Hydrogen bonding - favors water solubility</a:t>
            </a:r>
          </a:p>
          <a:p>
            <a:pPr/>
            <a:r>
              <a:t>Atom/group contributions</a:t>
            </a:r>
          </a:p>
          <a:p>
            <a:pPr/>
            <a:r>
              <a:t>Molecular connectivities</a:t>
            </a:r>
          </a:p>
          <a:p>
            <a:pPr/>
          </a:p>
          <a:p>
            <a:pPr/>
            <a:r>
              <a:t>Possible limitation: lack of long-range order in descriptors prevents understanding of crystalline state [Llinas 2020]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olecular weight has some predictive pow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24363">
              <a:defRPr sz="8512"/>
            </a:lvl1pPr>
          </a:lstStyle>
          <a:p>
            <a:pPr/>
            <a:r>
              <a:t>Molecular weight has some predictive power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Solubility_Assignment.pdf" descr="Solubility_Assignmen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0832" y="2920007"/>
            <a:ext cx="12983766" cy="9983392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From Ref [Mobley 2022]…"/>
          <p:cNvSpPr txBox="1"/>
          <p:nvPr/>
        </p:nvSpPr>
        <p:spPr>
          <a:xfrm>
            <a:off x="18146103" y="6875065"/>
            <a:ext cx="4514851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[Mobley 2022]</a:t>
            </a:r>
          </a:p>
          <a:p>
            <a:pPr/>
            <a:r>
              <a:t>Blue: training</a:t>
            </a:r>
          </a:p>
          <a:p>
            <a:pPr/>
            <a:r>
              <a:t>Red: test</a:t>
            </a:r>
          </a:p>
          <a:p>
            <a:pPr/>
            <a:r>
              <a:t>Black: predictions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QSPR in the solubility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QSPR in the solubility challenge</a:t>
            </a:r>
          </a:p>
        </p:txBody>
      </p:sp>
      <p:sp>
        <p:nvSpPr>
          <p:cNvPr id="269" name="Hewitt et al tried four QSPR models [Hewitt 2009]…"/>
          <p:cNvSpPr txBox="1"/>
          <p:nvPr>
            <p:ph type="body" idx="1"/>
          </p:nvPr>
        </p:nvSpPr>
        <p:spPr>
          <a:xfrm>
            <a:off x="635000" y="3175000"/>
            <a:ext cx="15238405" cy="9842500"/>
          </a:xfrm>
          <a:prstGeom prst="rect">
            <a:avLst/>
          </a:prstGeom>
        </p:spPr>
        <p:txBody>
          <a:bodyPr/>
          <a:lstStyle/>
          <a:p>
            <a:pPr marL="537104" indent="-537104" defTabSz="714732">
              <a:defRPr sz="4350"/>
            </a:pPr>
            <a:r>
              <a:t>Hewitt et al tried four QSPR models [Hewitt 2009]</a:t>
            </a:r>
          </a:p>
          <a:p>
            <a:pPr lvl="1" marL="923819" indent="-537104" defTabSz="714732">
              <a:defRPr sz="4350"/>
            </a:pPr>
            <a:r>
              <a:t>Multiple linear regression (426 descriptors, genetic algorithm, no more than 5 used at once)</a:t>
            </a:r>
          </a:p>
          <a:p>
            <a:pPr lvl="1" marL="923819" indent="-537104" defTabSz="714732">
              <a:defRPr sz="4350"/>
            </a:pPr>
            <a:r>
              <a:t>Artificial neural network</a:t>
            </a:r>
          </a:p>
          <a:p>
            <a:pPr lvl="1" marL="923819" indent="-537104" defTabSz="714732">
              <a:defRPr sz="4350"/>
            </a:pPr>
            <a:r>
              <a:t>Category-specific models based on H bond ability</a:t>
            </a:r>
          </a:p>
          <a:p>
            <a:pPr lvl="1" marL="923819" indent="-537104" defTabSz="714732">
              <a:defRPr sz="4350"/>
            </a:pPr>
            <a:r>
              <a:t>Various commercial QSPR models</a:t>
            </a:r>
          </a:p>
          <a:p>
            <a:pPr lvl="1" marL="923819" indent="-537104" defTabSz="714732">
              <a:defRPr sz="4350"/>
            </a:pPr>
            <a:r>
              <a:t>Consensus, mean of four models</a:t>
            </a:r>
          </a:p>
          <a:p>
            <a:pPr marL="537104" indent="-537104" defTabSz="714732">
              <a:defRPr sz="4350"/>
            </a:pPr>
            <a:r>
              <a:t>The best was a three-descriptor linear regression</a:t>
            </a:r>
          </a:p>
          <a:p>
            <a:pPr lvl="1" marL="923819" indent="-537104" defTabSz="714732">
              <a:defRPr sz="4350"/>
            </a:pPr>
            <a:r>
              <a:t>based on log P, boiling point, and R maximal autocorrelation of lag 2 (related to size and connectivity).</a:t>
            </a:r>
          </a:p>
          <a:p>
            <a:pPr lvl="1" marL="923819" indent="-537104" defTabSz="714732">
              <a:defRPr sz="4350"/>
            </a:pPr>
            <a14:m>
              <m:oMath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0.74</m:t>
                </m:r>
              </m:oMath>
            </a14:m>
            <a:r>
              <a:t>, </a:t>
            </a:r>
            <a14:m>
              <m:oMath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0.51</m:t>
                </m:r>
              </m:oMath>
            </a14:m>
          </a:p>
          <a:p>
            <a:pPr marL="537104" indent="-537104" defTabSz="714732">
              <a:defRPr sz="4350"/>
            </a:pPr>
            <a:r>
              <a:t>“none of the other modeling approaches used in this study was able to improve upon the predictions made by the MLR model”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9419" y="4843850"/>
            <a:ext cx="8249330" cy="65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an deep learning do better? [Lusci 2013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5440">
              <a:defRPr sz="9072"/>
            </a:lvl1pPr>
          </a:lstStyle>
          <a:p>
            <a:pPr/>
            <a:r>
              <a:t>Can deep learning do better? [Lusci 2013]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787" y="3831927"/>
            <a:ext cx="13970001" cy="85217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Better than simple neural network, but worse than MLR"/>
          <p:cNvSpPr txBox="1"/>
          <p:nvPr/>
        </p:nvSpPr>
        <p:spPr>
          <a:xfrm>
            <a:off x="12591755" y="6872952"/>
            <a:ext cx="1007209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Better than simple neural network, but worse than MLR</a:t>
            </a:r>
          </a:p>
        </p:txBody>
      </p:sp>
      <p:sp>
        <p:nvSpPr>
          <p:cNvPr id="277" name="Huusk results are based on more data.…"/>
          <p:cNvSpPr txBox="1"/>
          <p:nvPr/>
        </p:nvSpPr>
        <p:spPr>
          <a:xfrm>
            <a:off x="13826334" y="7731498"/>
            <a:ext cx="7602935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Huusk results are based on more data. </a:t>
            </a:r>
          </a:p>
          <a:p>
            <a:pPr/>
            <a:r>
              <a:t>Sub results use different solubility values.</a:t>
            </a:r>
          </a:p>
        </p:txBody>
      </p:sp>
      <p:sp>
        <p:nvSpPr>
          <p:cNvPr id="278" name="In summary, deep learning can do better if there is more data."/>
          <p:cNvSpPr txBox="1"/>
          <p:nvPr/>
        </p:nvSpPr>
        <p:spPr>
          <a:xfrm>
            <a:off x="12007952" y="9217800"/>
            <a:ext cx="11239700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summary, deep learning can do better if there is more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e importance of solubility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importance of solubility prediction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Opening the black box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Opening the black box?</a:t>
            </a:r>
          </a:p>
        </p:txBody>
      </p:sp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079" y="3488944"/>
            <a:ext cx="11010485" cy="762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14325" y="4234095"/>
            <a:ext cx="12480537" cy="613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ent deep learning method seems to perform well in solubility prediction and…"/>
          <p:cNvSpPr txBox="1"/>
          <p:nvPr/>
        </p:nvSpPr>
        <p:spPr>
          <a:xfrm>
            <a:off x="3641526" y="11427690"/>
            <a:ext cx="17083089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Recent deep learning method seems to perform well in solubility prediction and </a:t>
            </a:r>
          </a:p>
          <a:p>
            <a:pPr/>
            <a:r>
              <a:t>also highlights moieties that contribute to (red) or detract from (blue) solubility. See Tang 2020.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ee energy calculations of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energy calculations of solubility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hemical potential determines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Chemical potential determines solubility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rcRect l="8971" t="6030" r="6393" b="2964"/>
          <a:stretch>
            <a:fillRect/>
          </a:stretch>
        </p:blipFill>
        <p:spPr>
          <a:xfrm>
            <a:off x="6286897" y="3330674"/>
            <a:ext cx="11810142" cy="9524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Group"/>
          <p:cNvGrpSpPr/>
          <p:nvPr/>
        </p:nvGrpSpPr>
        <p:grpSpPr>
          <a:xfrm>
            <a:off x="18244308" y="3857613"/>
            <a:ext cx="5286376" cy="8126017"/>
            <a:chOff x="0" y="0"/>
            <a:chExt cx="5286375" cy="8126015"/>
          </a:xfrm>
        </p:grpSpPr>
        <p:pic>
          <p:nvPicPr>
            <p:cNvPr id="292" name="Papers.pdf" descr="Papers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156" y="0"/>
              <a:ext cx="5054204" cy="4071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Papers.pdf" descr="Papers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536280"/>
              <a:ext cx="5286375" cy="3589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7" name="Group"/>
          <p:cNvGrpSpPr/>
          <p:nvPr/>
        </p:nvGrpSpPr>
        <p:grpSpPr>
          <a:xfrm>
            <a:off x="547949" y="5049931"/>
            <a:ext cx="5360857" cy="1905791"/>
            <a:chOff x="0" y="0"/>
            <a:chExt cx="5360856" cy="1905789"/>
          </a:xfrm>
        </p:grpSpPr>
        <p:sp>
          <p:nvSpPr>
            <p:cNvPr id="295" name="Line"/>
            <p:cNvSpPr/>
            <p:nvPr/>
          </p:nvSpPr>
          <p:spPr>
            <a:xfrm flipV="1">
              <a:off x="5360856" y="-1"/>
              <a:ext cx="1" cy="190579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" name="Polymorphs have…"/>
            <p:cNvSpPr txBox="1"/>
            <p:nvPr/>
          </p:nvSpPr>
          <p:spPr>
            <a:xfrm>
              <a:off x="-1" y="398857"/>
              <a:ext cx="4982767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Polymorphs have </a:t>
              </a:r>
            </a:p>
            <a:p>
              <a:pPr/>
              <a:r>
                <a:t>different chemical potential</a:t>
              </a:r>
            </a:p>
          </p:txBody>
        </p:sp>
      </p:grpSp>
      <p:sp>
        <p:nvSpPr>
          <p:cNvPr id="298" name="From Ref [8]"/>
          <p:cNvSpPr txBox="1"/>
          <p:nvPr/>
        </p:nvSpPr>
        <p:spPr>
          <a:xfrm>
            <a:off x="19680598" y="12424409"/>
            <a:ext cx="24137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[8]</a:t>
            </a:r>
          </a:p>
        </p:txBody>
      </p:sp>
      <p:sp>
        <p:nvSpPr>
          <p:cNvPr id="299" name="From Ref [1]"/>
          <p:cNvSpPr txBox="1"/>
          <p:nvPr/>
        </p:nvSpPr>
        <p:spPr>
          <a:xfrm>
            <a:off x="15239212" y="12953404"/>
            <a:ext cx="24137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[1]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A thermodynamic cycle for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A thermodynamic cycle for solubility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3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2232" y="2911078"/>
            <a:ext cx="15361676" cy="851341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From Ref [8]. Note that solubility ≠ solvation or hydration.…"/>
          <p:cNvSpPr txBox="1"/>
          <p:nvPr/>
        </p:nvSpPr>
        <p:spPr>
          <a:xfrm>
            <a:off x="4360366" y="11663486"/>
            <a:ext cx="15663268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[8]. Note that solubility ≠ solvation or hydration. </a:t>
            </a:r>
          </a:p>
          <a:p>
            <a:pPr/>
            <a:r>
              <a:t>Hydration + sublimation free energies calculated with alchemical free energy methods.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sults on an initial series appear promising without any tu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Results on an initial series appear promising without any tuning</a:t>
            </a:r>
          </a:p>
        </p:txBody>
      </p:sp>
      <p:sp>
        <p:nvSpPr>
          <p:cNvPr id="3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3001" y="3448763"/>
            <a:ext cx="9917999" cy="9288029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From Ref [8]"/>
          <p:cNvSpPr txBox="1"/>
          <p:nvPr/>
        </p:nvSpPr>
        <p:spPr>
          <a:xfrm>
            <a:off x="14551142" y="12625336"/>
            <a:ext cx="24137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[8]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312" name="Many parts of today’s lecture were adapted from a lecture by David Mobley (https://github.com/MobleyLab/drug-computing/tree/master/uci-pharmsci/lectures/free_energy_basics) under the CC BY 4.0 license. The lecture is part of the Drug Discovery Computing 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5722" indent="-345722" defTabSz="460057">
              <a:defRPr sz="2800"/>
            </a:pPr>
            <a:r>
              <a:t>Many parts of today’s lecture were adapted from a lecture by David Mobley (</a:t>
            </a:r>
            <a:r>
              <a:rPr u="sng">
                <a:hlinkClick r:id="rId2" invalidUrl="" action="" tgtFrame="" tooltip="" history="1" highlightClick="0" endSnd="0"/>
              </a:rPr>
              <a:t>https://github.com/MobleyLab/drug-computing/tree/master/uci-pharmsci/lectures/free_energy_basics</a:t>
            </a:r>
            <a:r>
              <a:t>) under the </a:t>
            </a:r>
            <a:r>
              <a:rPr u="sng">
                <a:hlinkClick r:id="rId3" invalidUrl="" action="" tgtFrame="" tooltip="" history="1" highlightClick="0" endSnd="0"/>
              </a:rPr>
              <a:t>CC BY 4.0 license</a:t>
            </a:r>
            <a:r>
              <a:t>. The lecture is part of the Drug Discovery Computing Techniques course (PharmSci 175/275) at UC Irvine.</a:t>
            </a:r>
          </a:p>
          <a:p>
            <a:pPr marL="345722" indent="-345722" defTabSz="460057">
              <a:defRPr sz="2800"/>
            </a:pPr>
            <a:r>
              <a:t>Hewitt, M.; Cronin, M. T. D.; Enoch, S. J.; Madden, J. C.; Roberts, D. W.; Dearden, J. C. In Silico Prediction of Aqueous Solubility: The Solubility Challenge. J. Chem. Inf. Model. 2009, 49 (11), 2572–2587. https://doi.org/10.1021/ci900286s.</a:t>
            </a:r>
          </a:p>
          <a:p>
            <a:pPr marL="345722" indent="-345722" defTabSz="460057">
              <a:defRPr sz="2800"/>
            </a:pPr>
            <a:r>
              <a:t>Hopfinger, A. J.; Esposito, E. X.; Llinàs, A.; Glen, R. C.; Goodman, J. M. Findings of the Challenge To Predict Aqueous Solubility. J. Chem. Inf. Model. 2009, 49 (1), 1–5. </a:t>
            </a:r>
            <a:r>
              <a:rPr u="sng">
                <a:hlinkClick r:id="rId4" invalidUrl="" action="" tgtFrame="" tooltip="" history="1" highlightClick="0" endSnd="0"/>
              </a:rPr>
              <a:t>https://doi.org/10.1021/ci800436c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Llinàs, A.; Glen, R. C.; Goodman, J. M. Solubility Challenge: Can You Predict Solubilities of 32 Molecules Using a Database of 100 Reliable Measurements? J. Chem. Inf. Model. 2008, 48 (7), 1289–1303. </a:t>
            </a:r>
            <a:r>
              <a:rPr u="sng">
                <a:hlinkClick r:id="rId5" invalidUrl="" action="" tgtFrame="" tooltip="" history="1" highlightClick="0" endSnd="0"/>
              </a:rPr>
              <a:t>https://doi.org/10.1021/ci800058v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Llinas, A.; Avdeef, A. Solubility Challenge Revisited after Ten Years, with Multilab Shake-Flask Data, Using Tight (SD ∼ 0.17 Log) and Loose (SD ∼ 0.62 Log) Test Sets. J. Chem. Inf. Model. 2019, 59 (6), 3036–3040. https://doi.org/10.1021/acs.jcim.9b00345.</a:t>
            </a:r>
          </a:p>
          <a:p>
            <a:pPr marL="345722" indent="-345722" defTabSz="460057">
              <a:defRPr sz="2800"/>
            </a:pPr>
            <a:r>
              <a:t>Llinas, A.; Oprisiu, I.; Avdeef, A. Findings of the Second Challenge to Predict Aqueous Solubility. J. Chem. Inf. Model. 2020, 60 (10), 4791–4803. https://doi.org/10.1021/acs.jcim.0c00701.</a:t>
            </a:r>
          </a:p>
          <a:p>
            <a:pPr marL="345722" indent="-345722" defTabSz="460057">
              <a:defRPr sz="2800"/>
            </a:pPr>
            <a:r>
              <a:t>Lusci, A.; Pollastri, G.; Baldi, P. Deep Architectures and Deep Learning in Chemoinformatics: The Prediction of Aqueous Solubility for Drug-Like Molecules. J. Chem. Inf. Model. 2013, 53 (7), 1563–1575. </a:t>
            </a:r>
            <a:r>
              <a:rPr u="sng">
                <a:hlinkClick r:id="rId6" invalidUrl="" action="" tgtFrame="" tooltip="" history="1" highlightClick="0" endSnd="0"/>
              </a:rPr>
              <a:t>https://doi.org/10.1021/ci400187y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Prashad, M.; Sutton, P.; Wu, R.; Hu, B.; Vivelo, J.; Carosi, J.; Kapa, P.; Liang, J. Process Research and Development of a MTP Inhibitor: Another Case of Disappearing Polymorphs upon Scale-Up. Org. Process Res. Dev. 2010, 14 (4), 878–882. </a:t>
            </a:r>
            <a:r>
              <a:rPr u="sng">
                <a:hlinkClick r:id="rId7" invalidUrl="" action="" tgtFrame="" tooltip="" history="1" highlightClick="0" endSnd="0"/>
              </a:rPr>
              <a:t>https://doi.org/10.1021/op100115u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Schnieders, M. J.; Baltrusaitis, J.; Shi, Y.; Chattree, G.; Zheng, L.; Yang, W.; Ren, P. The Structure, Thermodynamics, and Solubility of Organic Crystals from Simulation with a Polarizable Force Field. J. Chem. Theory Comput. 2012, 8 (5), 1721–1736. https://doi.org/10.1021/ct300035u.</a:t>
            </a:r>
          </a:p>
          <a:p>
            <a:pPr marL="345722" indent="-345722" defTabSz="460057">
              <a:defRPr sz="2800"/>
            </a:pPr>
            <a:r>
              <a:t>Tang, B.; Kramer, S. T.; Fang, M.; Qiu, Y.; Wu, Z.; Xu, D. A Self-Attention Based Message Passing Neural Network for Predicting Molecular Lipophilicity and Aqueous Solubility. J Cheminform 2020, 12 (1), 15. </a:t>
            </a:r>
            <a:r>
              <a:rPr u="sng">
                <a:hlinkClick r:id="rId8" invalidUrl="" action="" tgtFrame="" tooltip="" history="1" highlightClick="0" endSnd="0"/>
              </a:rPr>
              <a:t>https://doi.org/10.1186/s13321-020-0414-z</a:t>
            </a:r>
            <a:r>
              <a:t>. Figures adapted under the </a:t>
            </a:r>
            <a:r>
              <a:rPr u="sng">
                <a:hlinkClick r:id="rId3" invalidUrl="" action="" tgtFrame="" tooltip="" history="1" highlightClick="0" endSnd="0"/>
              </a:rPr>
              <a:t>CC BY 4.0</a:t>
            </a:r>
            <a:r>
              <a:t> license.</a:t>
            </a:r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xercise 12: QSPR prediction of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12: QSPR prediction of solubility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colab"/>
          <p:cNvSpPr txBox="1"/>
          <p:nvPr/>
        </p:nvSpPr>
        <p:spPr>
          <a:xfrm>
            <a:off x="11606009" y="8755001"/>
            <a:ext cx="117198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0">
              <a:defRPr>
                <a:latin typeface="+mn-lt"/>
                <a:ea typeface="+mn-ea"/>
                <a:cs typeface="+mn-cs"/>
                <a:sym typeface="Helvetica Light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colab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y predict solubility? [Llinàs 2008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Why predict solubility? [Llinàs 2008]</a:t>
            </a:r>
          </a:p>
        </p:txBody>
      </p:sp>
      <p:sp>
        <p:nvSpPr>
          <p:cNvPr id="198" name="Drug candidates should have sufficient solubility to b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Drug candidates should have sufficient solubility to be</a:t>
            </a:r>
          </a:p>
          <a:p>
            <a:pPr lvl="1"/>
            <a:r>
              <a:t>tested in biological assays</a:t>
            </a:r>
          </a:p>
          <a:p>
            <a:pPr lvl="1"/>
            <a:r>
              <a:t>stored</a:t>
            </a:r>
          </a:p>
          <a:p>
            <a:pPr lvl="1"/>
            <a:r>
              <a:t>bioavailable</a:t>
            </a:r>
          </a:p>
          <a:p>
            <a:pPr/>
            <a:r>
              <a:t>Rules of thumb are unreliable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oor solubility is a major problem [Llinàs 2008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Poor solubility is a major problem [Llinàs 2008]</a:t>
            </a:r>
          </a:p>
        </p:txBody>
      </p:sp>
      <p:sp>
        <p:nvSpPr>
          <p:cNvPr id="202" name="Pharmacokinetics…"/>
          <p:cNvSpPr txBox="1"/>
          <p:nvPr>
            <p:ph type="body" idx="1"/>
          </p:nvPr>
        </p:nvSpPr>
        <p:spPr>
          <a:xfrm>
            <a:off x="635000" y="3175000"/>
            <a:ext cx="18229616" cy="9842500"/>
          </a:xfrm>
          <a:prstGeom prst="rect">
            <a:avLst/>
          </a:prstGeom>
        </p:spPr>
        <p:txBody>
          <a:bodyPr/>
          <a:lstStyle/>
          <a:p>
            <a:pPr marL="611187" indent="-611187" defTabSz="813315">
              <a:defRPr sz="4950"/>
            </a:pPr>
            <a:r>
              <a:t>Pharmacokinetics</a:t>
            </a:r>
          </a:p>
          <a:p>
            <a:pPr lvl="1" marL="1051242" indent="-611187" defTabSz="813315">
              <a:defRPr sz="4950"/>
            </a:pPr>
            <a:r>
              <a:t>Up to 40% of drug discovery programs abandoned due to pharmacokinetics - the movement of drugs within the body</a:t>
            </a:r>
          </a:p>
          <a:p>
            <a:pPr lvl="1" marL="1051242" indent="-611187" defTabSz="813315">
              <a:defRPr sz="4950"/>
            </a:pPr>
            <a:r>
              <a:t>Low solubility is associated with problems with pharmacokinetics</a:t>
            </a:r>
          </a:p>
          <a:p>
            <a:pPr marL="611187" indent="-611187" defTabSz="813315">
              <a:defRPr sz="4950"/>
            </a:pPr>
            <a:r>
              <a:t>Precipitation</a:t>
            </a:r>
          </a:p>
          <a:p>
            <a:pPr lvl="1" marL="1051242" indent="-611187" defTabSz="813315">
              <a:defRPr sz="4950"/>
            </a:pPr>
            <a:r>
              <a:t>Loperamide (diarrhea drug) can sometimes precipitate when injected</a:t>
            </a:r>
          </a:p>
          <a:p>
            <a:pPr lvl="1" marL="1051242" indent="-611187" defTabSz="813315">
              <a:defRPr sz="4950"/>
            </a:pPr>
            <a:r>
              <a:t>Methotrexate (cancer drug) has kidney toxicity due to precipitation</a:t>
            </a:r>
          </a:p>
          <a:p>
            <a:pPr marL="611187" indent="-611187" defTabSz="813315">
              <a:defRPr sz="4950"/>
            </a:pPr>
            <a:r>
              <a:t>Polymorphs can affect solubility and have different bioavailability, e.g. ritonavir (HIV drug) had to be reformulated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" name="Group"/>
          <p:cNvGrpSpPr/>
          <p:nvPr/>
        </p:nvGrpSpPr>
        <p:grpSpPr>
          <a:xfrm>
            <a:off x="19367500" y="3497262"/>
            <a:ext cx="3810000" cy="9197976"/>
            <a:chOff x="0" y="0"/>
            <a:chExt cx="3810000" cy="9197975"/>
          </a:xfrm>
        </p:grpSpPr>
        <p:grpSp>
          <p:nvGrpSpPr>
            <p:cNvPr id="206" name="Group"/>
            <p:cNvGrpSpPr/>
            <p:nvPr/>
          </p:nvGrpSpPr>
          <p:grpSpPr>
            <a:xfrm>
              <a:off x="0" y="-1"/>
              <a:ext cx="3810000" cy="4435476"/>
              <a:chOff x="0" y="0"/>
              <a:chExt cx="3810000" cy="4435474"/>
            </a:xfrm>
          </p:grpSpPr>
          <p:pic>
            <p:nvPicPr>
              <p:cNvPr id="204" name="Loperamide_500.png" descr="Loperamide_50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810000" cy="381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" name="Loperamide"/>
              <p:cNvSpPr txBox="1"/>
              <p:nvPr/>
            </p:nvSpPr>
            <p:spPr>
              <a:xfrm>
                <a:off x="0" y="3809999"/>
                <a:ext cx="3810000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/>
                <a:r>
                  <a:t>Loperamide</a:t>
                </a:r>
              </a:p>
            </p:txBody>
          </p:sp>
        </p:grpSp>
        <p:grpSp>
          <p:nvGrpSpPr>
            <p:cNvPr id="209" name="Group"/>
            <p:cNvGrpSpPr/>
            <p:nvPr/>
          </p:nvGrpSpPr>
          <p:grpSpPr>
            <a:xfrm>
              <a:off x="0" y="4762499"/>
              <a:ext cx="3810000" cy="4435476"/>
              <a:chOff x="0" y="0"/>
              <a:chExt cx="3810000" cy="4435474"/>
            </a:xfrm>
          </p:grpSpPr>
          <p:pic>
            <p:nvPicPr>
              <p:cNvPr id="207" name="Methotrexate_500.png" descr="Methotrexate_50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810000" cy="381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8" name="Methotrexate"/>
              <p:cNvSpPr txBox="1"/>
              <p:nvPr/>
            </p:nvSpPr>
            <p:spPr>
              <a:xfrm>
                <a:off x="0" y="3809999"/>
                <a:ext cx="3810000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/>
                <a:r>
                  <a:t>Methotrexate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2" grpId="1"/>
      <p:bldP build="whole" bldLvl="1" animBg="1" rev="0" advAuto="0" spid="21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AB687 (lower triglyceridess and LDL cholesterol)…"/>
          <p:cNvSpPr txBox="1"/>
          <p:nvPr>
            <p:ph type="body" sz="half" idx="1"/>
          </p:nvPr>
        </p:nvSpPr>
        <p:spPr>
          <a:xfrm>
            <a:off x="635000" y="8575132"/>
            <a:ext cx="23114000" cy="4442369"/>
          </a:xfrm>
          <a:prstGeom prst="rect">
            <a:avLst/>
          </a:prstGeom>
        </p:spPr>
        <p:txBody>
          <a:bodyPr/>
          <a:lstStyle/>
          <a:p>
            <a:pPr/>
            <a:r>
              <a:t>LAB687 (lower triglyceridess and LDL cholesterol)</a:t>
            </a:r>
          </a:p>
          <a:p>
            <a:pPr/>
            <a:r>
              <a:t>Early on, observed form A and B</a:t>
            </a:r>
          </a:p>
          <a:p>
            <a:pPr/>
            <a:r>
              <a:t>Later, found form C</a:t>
            </a:r>
          </a:p>
          <a:p>
            <a:pPr/>
            <a:r>
              <a:t>Form D observed in scale up, and began to predominate!</a:t>
            </a:r>
          </a:p>
        </p:txBody>
      </p:sp>
      <p:sp>
        <p:nvSpPr>
          <p:cNvPr id="213" name="Polymorphs are chemical engineering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Polymorphs are chemical engineering problem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8" name="Group"/>
          <p:cNvGrpSpPr/>
          <p:nvPr/>
        </p:nvGrpSpPr>
        <p:grpSpPr>
          <a:xfrm>
            <a:off x="2730319" y="3172222"/>
            <a:ext cx="19498051" cy="4986648"/>
            <a:chOff x="0" y="0"/>
            <a:chExt cx="19498050" cy="4986647"/>
          </a:xfrm>
        </p:grpSpPr>
        <p:pic>
          <p:nvPicPr>
            <p:cNvPr id="21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52187"/>
            <a:stretch>
              <a:fillRect/>
            </a:stretch>
          </p:blipFill>
          <p:spPr>
            <a:xfrm>
              <a:off x="0" y="184745"/>
              <a:ext cx="9525000" cy="3725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7444" r="0" b="0"/>
            <a:stretch>
              <a:fillRect/>
            </a:stretch>
          </p:blipFill>
          <p:spPr>
            <a:xfrm>
              <a:off x="9973050" y="0"/>
              <a:ext cx="9525001" cy="4094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" name="Chemical structure and SEM images from [4]"/>
            <p:cNvSpPr txBox="1"/>
            <p:nvPr/>
          </p:nvSpPr>
          <p:spPr>
            <a:xfrm>
              <a:off x="5332097" y="4361172"/>
              <a:ext cx="824130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Chemical structure and SEM images from [4]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hy work with low-solubility compound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9009">
              <a:defRPr sz="8848"/>
            </a:lvl1pPr>
          </a:lstStyle>
          <a:p>
            <a:pPr/>
            <a:r>
              <a:t>Why work with low-solubility compounds?</a:t>
            </a:r>
          </a:p>
        </p:txBody>
      </p:sp>
      <p:sp>
        <p:nvSpPr>
          <p:cNvPr id="221" name="Practical reas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Practical reason</a:t>
            </a:r>
          </a:p>
          <a:p>
            <a:pPr lvl="1"/>
            <a:r>
              <a:t>increased weight and lipophilicity of test compounds from high-throughput synthesis and screening</a:t>
            </a:r>
          </a:p>
          <a:p>
            <a:pPr/>
            <a:r>
              <a:t>Principled reasons</a:t>
            </a:r>
          </a:p>
          <a:p>
            <a:pPr lvl="1"/>
            <a:r>
              <a:t>drugs usually need to permeate cell membranes</a:t>
            </a:r>
          </a:p>
          <a:p>
            <a:pPr lvl="1"/>
            <a:r>
              <a:t>increased binding affinity - the molecule prefers the complex over the solvent - often associated with reduced solubility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use of solvents, e.g. DMSO, in early-stage assay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of solvents, e.g. DMSO, in early-stage assays</a:t>
            </a:r>
          </a:p>
          <a:p>
            <a:pPr/>
            <a:r>
              <a:t>pH dependence</a:t>
            </a:r>
          </a:p>
          <a:p>
            <a:pPr lvl="1"/>
            <a:r>
              <a:t>free acid/free base is less soluble than salt</a:t>
            </a:r>
          </a:p>
          <a:p>
            <a:pPr lvl="1"/>
            <a:r>
              <a:t>intrinsic solubility is solubility of free acid/free base</a:t>
            </a:r>
          </a:p>
          <a:p>
            <a:pPr/>
            <a:r>
              <a:t>kinetic solubility - appearance or disappearance of precipitate at different concentrations than the thermodynamic saturating concentration (sub- or supersaturation)</a:t>
            </a:r>
          </a:p>
          <a:p>
            <a:pPr/>
            <a:r>
              <a:t>polymorphs not always known</a:t>
            </a:r>
          </a:p>
          <a:p>
            <a:pPr/>
          </a:p>
          <a:p>
            <a:pPr/>
            <a:r>
              <a:t>These problems are also reasons why solubility is difficult to measure and predict</a:t>
            </a:r>
          </a:p>
        </p:txBody>
      </p:sp>
      <p:sp>
        <p:nvSpPr>
          <p:cNvPr id="225" name="How are solubility problems hidde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How are solubility problems hidden?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he Solubility Challenges (2008 &amp; 2018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Solubility Challenges (2008 &amp; 2018)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olubility Challenge [Llinàs 2008, Hopfinger 2009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Solubility Challenge [Llinàs 2008, Hopfinger 2009]</a:t>
            </a:r>
          </a:p>
        </p:txBody>
      </p:sp>
      <p:sp>
        <p:nvSpPr>
          <p:cNvPr id="232" name="measur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measured </a:t>
            </a:r>
          </a:p>
          <a:p>
            <a:pPr lvl="1"/>
            <a:r>
              <a:t>intrinsic solubility (free acid/free base) </a:t>
            </a:r>
          </a:p>
          <a:p>
            <a:pPr lvl="1"/>
            <a:r>
              <a:t>highly reproducible (thermodynamic versus kinetic solubility)</a:t>
            </a:r>
          </a:p>
          <a:p>
            <a:pPr/>
            <a:r>
              <a:t>published 100 solubilities</a:t>
            </a:r>
          </a:p>
          <a:p>
            <a:pPr/>
            <a:r>
              <a:t>challenged researchers to predict 32 more</a:t>
            </a:r>
          </a:p>
          <a:p>
            <a:pPr/>
            <a:r>
              <a:t>received &gt;100 entries between July and September 2008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